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551" r:id="rId2"/>
    <p:sldId id="575" r:id="rId3"/>
    <p:sldId id="599" r:id="rId4"/>
    <p:sldId id="627" r:id="rId5"/>
    <p:sldId id="600" r:id="rId6"/>
    <p:sldId id="590" r:id="rId7"/>
    <p:sldId id="609" r:id="rId8"/>
    <p:sldId id="620" r:id="rId9"/>
    <p:sldId id="611" r:id="rId10"/>
    <p:sldId id="621" r:id="rId11"/>
    <p:sldId id="622" r:id="rId12"/>
    <p:sldId id="625" r:id="rId13"/>
    <p:sldId id="624" r:id="rId14"/>
    <p:sldId id="626" r:id="rId15"/>
    <p:sldId id="623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9966"/>
    <a:srgbClr val="006600"/>
    <a:srgbClr val="993300"/>
    <a:srgbClr val="CC3300"/>
    <a:srgbClr val="FF7C80"/>
    <a:srgbClr val="CC0000"/>
    <a:srgbClr val="FFFF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0" autoAdjust="0"/>
    <p:restoredTop sz="66547" autoAdjust="0"/>
  </p:normalViewPr>
  <p:slideViewPr>
    <p:cSldViewPr snapToGrid="0">
      <p:cViewPr varScale="1">
        <p:scale>
          <a:sx n="74" d="100"/>
          <a:sy n="74" d="100"/>
        </p:scale>
        <p:origin x="25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15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defTabSz="9396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algn="r" defTabSz="9396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defTabSz="9396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algn="r" defTabSz="939663">
              <a:defRPr sz="1200">
                <a:latin typeface="Times New Roman" pitchFamily="18" charset="0"/>
              </a:defRPr>
            </a:lvl1pPr>
          </a:lstStyle>
          <a:p>
            <a:fld id="{E1B02F0E-0442-4F27-B5B9-E304C4534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10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defTabSz="9396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algn="r" defTabSz="9396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8236" y="4306888"/>
            <a:ext cx="560832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defTabSz="9396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algn="r" defTabSz="939663">
              <a:defRPr sz="1200">
                <a:latin typeface="Times New Roman" pitchFamily="18" charset="0"/>
              </a:defRPr>
            </a:lvl1pPr>
          </a:lstStyle>
          <a:p>
            <a:fld id="{C562D92D-1242-4831-8BB0-BFA29CAC7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85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99CE5-9F7F-4B12-80E1-A8790094A27C}" type="slidenum">
              <a:rPr lang="en-US"/>
              <a:pPr/>
              <a:t>1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briefly explain how</a:t>
            </a:r>
            <a:r>
              <a:rPr lang="en-US" baseline="0" dirty="0"/>
              <a:t> the proposed amendment would work and why it is being recommended.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7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AD4E0-D678-6080-2E55-675E7FF04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2763C-37DE-8AC5-E643-E94B0ED48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EDCD0-127D-4CF8-8819-96C9190E9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D38A-C5E5-F0F4-6ECE-6B30727E0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8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FE2B6-7A85-155A-6D4D-FBF064350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11E3D-A613-3941-8AD1-040138CA7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1931B-726B-4616-38C8-5228E182E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8D2BC-CC31-82EB-468F-63FFABCE3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880FF-BE4C-DCE4-DB30-6C2F007BE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5BFD9-F141-665A-3A31-93C09C100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894CBC-9C88-8C3B-7794-410AC542D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0D57C-78F5-FC01-0F6A-7E0C71D93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0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25CF3-1A59-D0D5-D83E-FB1B4427E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A1198-47A9-F4A6-369F-8ED0A32B0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73B00-2541-6188-D7AB-B5E870307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E5C1A-5B52-86D2-B013-3C186FBEF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7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C45E2-0B95-8D60-DC9D-AB552BD92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A845E3-891D-CC1C-1128-A83DB9EDB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6E1A2-C564-B07A-CC28-456BD0175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3B108-FA58-0F06-0B35-6655EF83F5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5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E470B-9C8D-92DA-141E-12BDC87CC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967647-DE9A-45F8-CED8-97F671A84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6BC8E-F27D-7491-1CFE-79269F78B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A8F0F-1741-93BA-ADC6-A9BCDC2FF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First, let’s spend a minute on the context in which we</a:t>
            </a:r>
            <a:r>
              <a:rPr lang="en-US" baseline="0" dirty="0"/>
              <a:t> are planning.</a:t>
            </a:r>
          </a:p>
          <a:p>
            <a:r>
              <a:rPr lang="en-US" baseline="0" dirty="0"/>
              <a:t>Orleans is a traditional seaside community.  It has historic character and charm.  Residents like this.</a:t>
            </a:r>
          </a:p>
          <a:p>
            <a:r>
              <a:rPr lang="en-US" baseline="0" dirty="0"/>
              <a:t>Orleans is also a market town, a lower Cape business hub, secondary to Barnstable but important.</a:t>
            </a:r>
          </a:p>
          <a:p>
            <a:r>
              <a:rPr lang="en-US" baseline="0" dirty="0"/>
              <a:t>A review of what exists today indicates limited recent investment in the downtown.  The value of commercial properties has not kept pace with that of single family homes.</a:t>
            </a:r>
          </a:p>
          <a:p>
            <a:r>
              <a:rPr lang="en-US" baseline="0" dirty="0"/>
              <a:t>Finally, residents and groups have expressed a desire to improve the vitality of the downtown, with the Village Center as the main focus.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3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99CE5-9F7F-4B12-80E1-A8790094A27C}" type="slidenum">
              <a:rPr lang="en-US"/>
              <a:pPr/>
              <a:t>3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2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CCC01-123E-8447-AC19-4097235D3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92BF58-AAA2-AE77-5209-8EF391B8D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99CE5-9F7F-4B12-80E1-A8790094A27C}" type="slidenum">
              <a:rPr lang="en-US"/>
              <a:pPr/>
              <a:t>4</a:t>
            </a:fld>
            <a:endParaRPr lang="en-US"/>
          </a:p>
        </p:txBody>
      </p:sp>
      <p:sp>
        <p:nvSpPr>
          <p:cNvPr id="727042" name="Rectangle 2">
            <a:extLst>
              <a:ext uri="{FF2B5EF4-FFF2-40B4-BE49-F238E27FC236}">
                <a16:creationId xmlns:a16="http://schemas.microsoft.com/office/drawing/2014/main" id="{79624AD4-228D-7C82-119D-7C8DB9F30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>
            <a:extLst>
              <a:ext uri="{FF2B5EF4-FFF2-40B4-BE49-F238E27FC236}">
                <a16:creationId xmlns:a16="http://schemas.microsoft.com/office/drawing/2014/main" id="{BC773AC3-5DDD-FC38-AFA1-D53F637B3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0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99CE5-9F7F-4B12-80E1-A8790094A27C}" type="slidenum">
              <a:rPr lang="en-US"/>
              <a:pPr/>
              <a:t>5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subject area of the zoning proposal concerns only the downtown business districts.</a:t>
            </a:r>
          </a:p>
          <a:p>
            <a:r>
              <a:rPr lang="en-US" dirty="0"/>
              <a:t>I</a:t>
            </a:r>
            <a:r>
              <a:rPr lang="en-US" baseline="0" dirty="0"/>
              <a:t>n the slide, the Village Center is shown in orange</a:t>
            </a:r>
          </a:p>
          <a:p>
            <a:r>
              <a:rPr lang="en-US" baseline="0" dirty="0"/>
              <a:t>The General Business Districts are dark blue, they include </a:t>
            </a:r>
            <a:r>
              <a:rPr lang="en-US" baseline="0" dirty="0" err="1"/>
              <a:t>Skaket</a:t>
            </a:r>
            <a:r>
              <a:rPr lang="en-US" baseline="0" dirty="0"/>
              <a:t> Corners and Cranberry Cove plazas</a:t>
            </a:r>
          </a:p>
          <a:p>
            <a:r>
              <a:rPr lang="en-US" baseline="0" dirty="0"/>
              <a:t>The lighter blue areas are Limited Business Districts in which retail and restaurant uses require a SP.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95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4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5C5B2-BC8E-D8CE-AE65-E8C8221BE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4A84A7-6439-0695-63FA-84923FC72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29AB9-33B0-218E-342D-BC308044E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81DF7-CF72-1FA2-6D27-C1956E46B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92D-1242-4831-8BB0-BFA29CAC7C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03200"/>
            <a:ext cx="1990725" cy="6053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3200"/>
            <a:ext cx="5824538" cy="6053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36675"/>
            <a:ext cx="3810000" cy="4919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6675"/>
            <a:ext cx="3810000" cy="4919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 descr="Newsprint"/>
          <p:cNvSpPr>
            <a:spLocks noChangeArrowheads="1"/>
          </p:cNvSpPr>
          <p:nvPr/>
        </p:nvSpPr>
        <p:spPr bwMode="auto">
          <a:xfrm>
            <a:off x="114300" y="114300"/>
            <a:ext cx="8915400" cy="652462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5" name="Rectangle 9" descr="Newsprint"/>
          <p:cNvSpPr>
            <a:spLocks noChangeArrowheads="1"/>
          </p:cNvSpPr>
          <p:nvPr/>
        </p:nvSpPr>
        <p:spPr bwMode="auto">
          <a:xfrm>
            <a:off x="66675" y="77788"/>
            <a:ext cx="9029700" cy="6675437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0" y="153988"/>
            <a:ext cx="8874125" cy="792162"/>
          </a:xfrm>
          <a:prstGeom prst="rect">
            <a:avLst/>
          </a:prstGeom>
          <a:solidFill>
            <a:srgbClr val="003366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6675"/>
            <a:ext cx="77724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level1</a:t>
            </a: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5363" y="203200"/>
            <a:ext cx="76581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295955" name="Group 19"/>
          <p:cNvGrpSpPr>
            <a:grpSpLocks/>
          </p:cNvGrpSpPr>
          <p:nvPr userDrawn="1"/>
        </p:nvGrpSpPr>
        <p:grpSpPr bwMode="auto">
          <a:xfrm>
            <a:off x="153988" y="171450"/>
            <a:ext cx="765175" cy="755650"/>
            <a:chOff x="101" y="167"/>
            <a:chExt cx="446" cy="434"/>
          </a:xfrm>
        </p:grpSpPr>
        <p:sp>
          <p:nvSpPr>
            <p:cNvPr id="295956" name="Oval 20"/>
            <p:cNvSpPr>
              <a:spLocks noChangeArrowheads="1"/>
            </p:cNvSpPr>
            <p:nvPr userDrawn="1"/>
          </p:nvSpPr>
          <p:spPr bwMode="auto">
            <a:xfrm>
              <a:off x="117" y="177"/>
              <a:ext cx="413" cy="41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5957" name="Picture 21" descr="color-seal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" y="167"/>
              <a:ext cx="446" cy="434"/>
            </a:xfrm>
            <a:prstGeom prst="rect">
              <a:avLst/>
            </a:prstGeom>
            <a:noFill/>
          </p:spPr>
        </p:pic>
        <p:sp>
          <p:nvSpPr>
            <p:cNvPr id="295958" name="Oval 22"/>
            <p:cNvSpPr>
              <a:spLocks noChangeArrowheads="1"/>
            </p:cNvSpPr>
            <p:nvPr userDrawn="1"/>
          </p:nvSpPr>
          <p:spPr bwMode="auto">
            <a:xfrm>
              <a:off x="115" y="174"/>
              <a:ext cx="417" cy="420"/>
            </a:xfrm>
            <a:prstGeom prst="ellipse">
              <a:avLst/>
            </a:prstGeom>
            <a:noFill/>
            <a:ln w="5715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463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32 Locust Road</a:t>
            </a:r>
          </a:p>
        </p:txBody>
      </p:sp>
      <p:sp>
        <p:nvSpPr>
          <p:cNvPr id="70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643563"/>
            <a:ext cx="7864475" cy="9747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Preservation Committee</a:t>
            </a:r>
          </a:p>
          <a:p>
            <a:r>
              <a:rPr lang="en-US" dirty="0">
                <a:solidFill>
                  <a:schemeClr val="tx1"/>
                </a:solidFill>
              </a:rPr>
              <a:t>January 23, 2025</a:t>
            </a:r>
          </a:p>
        </p:txBody>
      </p:sp>
      <p:pic>
        <p:nvPicPr>
          <p:cNvPr id="705541" name="Picture 5" descr="Large Orlean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1338263"/>
            <a:ext cx="4276725" cy="41894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CDE44-320B-7CC3-8C35-0CD79B9C3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FC99-A9B3-1513-6813-639C8D5D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Ridge Lane Parcels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F0A16-9213-D78D-9C44-57AB9144B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3550"/>
            <a:ext cx="8149442" cy="52778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3 Parcels - .89 acres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Adjacent to Ellis Pond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ACEC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Prevents development upgradient of pond</a:t>
            </a:r>
          </a:p>
        </p:txBody>
      </p:sp>
    </p:spTree>
    <p:extLst>
      <p:ext uri="{BB962C8B-B14F-4D97-AF65-F5344CB8AC3E}">
        <p14:creationId xmlns:p14="http://schemas.microsoft.com/office/powerpoint/2010/main" val="40091926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433D-A696-7290-8D1F-35729112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CF59-9BD8-576B-79F8-1C7E5C5D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Ridge Lane Parcels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BFEA7C-E81C-2699-C975-99061FC0D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2011" t="14193" r="2240" b="6025"/>
          <a:stretch/>
        </p:blipFill>
        <p:spPr>
          <a:xfrm>
            <a:off x="0" y="950911"/>
            <a:ext cx="10166888" cy="6023326"/>
          </a:xfrm>
        </p:spPr>
      </p:pic>
    </p:spTree>
    <p:extLst>
      <p:ext uri="{BB962C8B-B14F-4D97-AF65-F5344CB8AC3E}">
        <p14:creationId xmlns:p14="http://schemas.microsoft.com/office/powerpoint/2010/main" val="157626607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F28F8-8A73-FB49-21B2-ECC200143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EA7D-B1B9-53A7-9110-5ABDD492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Ridge Lane Parcels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4FA5F3-2208-BB54-357B-9E85B0EE8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1287" t="13856" r="1471" b="10637"/>
          <a:stretch/>
        </p:blipFill>
        <p:spPr>
          <a:xfrm>
            <a:off x="-201478" y="900113"/>
            <a:ext cx="12737950" cy="7004023"/>
          </a:xfrm>
        </p:spPr>
      </p:pic>
    </p:spTree>
    <p:extLst>
      <p:ext uri="{BB962C8B-B14F-4D97-AF65-F5344CB8AC3E}">
        <p14:creationId xmlns:p14="http://schemas.microsoft.com/office/powerpoint/2010/main" val="223393647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CBAEA-2B57-1AC2-F969-1B4027A7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BAC2-DC63-5081-1A76-E3995441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Ridge Lane -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D305-DD7C-4D70-5532-591BA6EFB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3550"/>
            <a:ext cx="8149442" cy="5277881"/>
          </a:xfrm>
        </p:spPr>
        <p:txBody>
          <a:bodyPr/>
          <a:lstStyle/>
          <a:p>
            <a:pPr marL="342900" marR="0" lvl="0" indent="-342900" algn="just"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Preserving property 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a natural buffer is in the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public interest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reserves 3 parcels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of mixed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upland/ wetland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Headwaters of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Namskaket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Marsh</a:t>
            </a: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Within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Cape Cod Bay ACEC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Cost-effective acquisition</a:t>
            </a: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Abuts former Highway Garage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0276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6943F-96F3-2253-3F8E-C121FE848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6E50-E44F-9F9D-5207-345B72EA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Ridge Lane -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41E71-F794-1299-FA54-69142530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3550"/>
            <a:ext cx="8149442" cy="5277881"/>
          </a:xfrm>
        </p:spPr>
        <p:txBody>
          <a:bodyPr/>
          <a:lstStyle/>
          <a:p>
            <a:pPr marL="342900" marR="0" lvl="0" indent="-342900" algn="just"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</a:rPr>
              <a:t>Owner seeking Assessed Value - $171,600</a:t>
            </a: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</a:rPr>
              <a:t>Town offered $90,000</a:t>
            </a: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</a:rPr>
              <a:t>Project on market </a:t>
            </a: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</a:rPr>
              <a:t>Informal agreement at $120,000</a:t>
            </a: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</a:rPr>
              <a:t>Limited development potential</a:t>
            </a:r>
          </a:p>
          <a:p>
            <a:pPr lvl="1" indent="-342900" algn="just"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</a:rPr>
              <a:t>Last use was outdoor display of boats</a:t>
            </a:r>
          </a:p>
          <a:p>
            <a:pPr lvl="1" indent="-342900" algn="just">
              <a:buFont typeface="Symbol" panose="05050102010706020507" pitchFamily="18" charset="2"/>
              <a:buChar char=""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7171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F9309-889C-4D8A-BA22-586BC9A36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657C-8889-D012-66A7-FDF99269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Ridge Lane Parcels</a:t>
            </a:r>
          </a:p>
        </p:txBody>
      </p:sp>
      <p:pic>
        <p:nvPicPr>
          <p:cNvPr id="11" name="Content Placeholder 10" descr="An aerial view of a forest&#10;&#10;AI-generated content may be incorrect.">
            <a:extLst>
              <a:ext uri="{FF2B5EF4-FFF2-40B4-BE49-F238E27FC236}">
                <a16:creationId xmlns:a16="http://schemas.microsoft.com/office/drawing/2014/main" id="{B44A614E-9F70-5854-4147-97FAF1E17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r="10062"/>
          <a:stretch/>
        </p:blipFill>
        <p:spPr>
          <a:xfrm>
            <a:off x="790865" y="1038386"/>
            <a:ext cx="7562269" cy="5396861"/>
          </a:xfrm>
        </p:spPr>
      </p:pic>
    </p:spTree>
    <p:extLst>
      <p:ext uri="{BB962C8B-B14F-4D97-AF65-F5344CB8AC3E}">
        <p14:creationId xmlns:p14="http://schemas.microsoft.com/office/powerpoint/2010/main" val="88521386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 Locust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3550"/>
            <a:ext cx="8149442" cy="52778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3.78 acres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600 feet on Cedar Pond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Joint purchase: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Open Space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Housing Trust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Contiguous with Town open space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Public sewers available for housing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463"/>
            <a:ext cx="7772400" cy="1470025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70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643563"/>
            <a:ext cx="7864475" cy="9747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B8513-E8A1-D175-9749-112418AC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73" t="14723" r="13993" b="31393"/>
          <a:stretch/>
        </p:blipFill>
        <p:spPr>
          <a:xfrm>
            <a:off x="-1138829" y="483110"/>
            <a:ext cx="12423907" cy="59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45185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F7F6445-982C-6AFA-E6AD-C86137523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9" name="Rectangle 3">
            <a:extLst>
              <a:ext uri="{FF2B5EF4-FFF2-40B4-BE49-F238E27FC236}">
                <a16:creationId xmlns:a16="http://schemas.microsoft.com/office/drawing/2014/main" id="{3FB2FE6A-B226-F4DA-F499-537F176BA2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463"/>
            <a:ext cx="7772400" cy="1470025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705540" name="Rectangle 4">
            <a:extLst>
              <a:ext uri="{FF2B5EF4-FFF2-40B4-BE49-F238E27FC236}">
                <a16:creationId xmlns:a16="http://schemas.microsoft.com/office/drawing/2014/main" id="{E2A89985-D7D8-705B-C6F0-12411D4B9D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5643563"/>
            <a:ext cx="7864475" cy="9747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3A984-44E2-607F-67BC-5A29A47C1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888" t="17638" r="23662" b="9249"/>
          <a:stretch/>
        </p:blipFill>
        <p:spPr>
          <a:xfrm>
            <a:off x="470461" y="-270456"/>
            <a:ext cx="8134333" cy="69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00030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463"/>
            <a:ext cx="7772400" cy="1470025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70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643563"/>
            <a:ext cx="7864475" cy="9747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EFACF-A1FB-AE4B-882B-FDFF2E918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843" y="-201477"/>
            <a:ext cx="5788076" cy="748568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E875A6D1-A680-4E48-89F6-FBDFC9F753A7}"/>
              </a:ext>
            </a:extLst>
          </p:cNvPr>
          <p:cNvSpPr/>
          <p:nvPr/>
        </p:nvSpPr>
        <p:spPr>
          <a:xfrm>
            <a:off x="3220352" y="1248728"/>
            <a:ext cx="731520" cy="73152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0648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 Locust Road -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3550"/>
            <a:ext cx="8149442" cy="5277881"/>
          </a:xfrm>
        </p:spPr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Joint Purchase for open space and affordable housing development. </a:t>
            </a:r>
          </a:p>
          <a:p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Shoreline area would become </a:t>
            </a:r>
            <a:r>
              <a: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conservation property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Approx. 2 acres of upland would be used as a </a:t>
            </a:r>
            <a:r>
              <a: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housing site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195786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32 Locust Road – Cedar 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3550"/>
            <a:ext cx="2863752" cy="52778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ACEC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Water quality focus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Atlantic White Cedar Swamp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Historic herring run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8BCD2-6CEF-AAD3-38BA-0F108E359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52" y="1200905"/>
            <a:ext cx="5285690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055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CB232-8567-7236-5682-1CC4DB8DD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B801-BC96-6841-FA1C-0C10EEC7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32 Locust Road –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A4B7-9F8A-1F27-85CC-5396E446C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063550"/>
            <a:ext cx="8225725" cy="5277881"/>
          </a:xfrm>
        </p:spPr>
        <p:txBody>
          <a:bodyPr/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aterfront property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Contiguous to Conservation Land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 access to Cedar Pond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Preserve land within an Area of Critical Environmental Concern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Priority Parcels Map in the Conservation, Recreation &amp; Open Space Plan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Upland would be a site for workforce housing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</a:rPr>
              <a:t>Public Sewer eliminates future on-site disposal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377794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 Locust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3550"/>
            <a:ext cx="8149442" cy="52778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091387-C1EF-FF08-50EE-6A9215FD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249" t="20094" r="17289" b="7289"/>
          <a:stretch/>
        </p:blipFill>
        <p:spPr>
          <a:xfrm>
            <a:off x="308758" y="1167322"/>
            <a:ext cx="8587507" cy="52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522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planning">
  <a:themeElements>
    <a:clrScheme name="">
      <a:dk1>
        <a:srgbClr val="000000"/>
      </a:dk1>
      <a:lt1>
        <a:srgbClr val="FFFFFF"/>
      </a:lt1>
      <a:dk2>
        <a:srgbClr val="0066CC"/>
      </a:dk2>
      <a:lt2>
        <a:srgbClr val="FFFF00"/>
      </a:lt2>
      <a:accent1>
        <a:srgbClr val="FF9900"/>
      </a:accent1>
      <a:accent2>
        <a:srgbClr val="00FFFF"/>
      </a:accent2>
      <a:accent3>
        <a:srgbClr val="AAB8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lann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23221</TotalTime>
  <Words>450</Words>
  <Application>Microsoft Office PowerPoint</Application>
  <PresentationFormat>On-screen Show (4:3)</PresentationFormat>
  <Paragraphs>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Comic Sans MS</vt:lpstr>
      <vt:lpstr>Symbol</vt:lpstr>
      <vt:lpstr>Tahoma</vt:lpstr>
      <vt:lpstr>Times New Roman</vt:lpstr>
      <vt:lpstr>planning</vt:lpstr>
      <vt:lpstr>32 Locust Road</vt:lpstr>
      <vt:lpstr>32 Locust Road</vt:lpstr>
      <vt:lpstr>PowerPoint Presentation</vt:lpstr>
      <vt:lpstr>PowerPoint Presentation</vt:lpstr>
      <vt:lpstr>PowerPoint Presentation</vt:lpstr>
      <vt:lpstr>32 Locust Road - Benefits</vt:lpstr>
      <vt:lpstr> 32 Locust Road – Cedar Pond</vt:lpstr>
      <vt:lpstr> 32 Locust Road – Benefits</vt:lpstr>
      <vt:lpstr>32 Locust Road</vt:lpstr>
      <vt:lpstr>Bay Ridge Lane Parcels</vt:lpstr>
      <vt:lpstr>Bay Ridge Lane Parcels</vt:lpstr>
      <vt:lpstr>Bay Ridge Lane Parcels</vt:lpstr>
      <vt:lpstr>Bay Ridge Lane - Benefits</vt:lpstr>
      <vt:lpstr>Bay Ridge Lane - Cost</vt:lpstr>
      <vt:lpstr>Bay Ridge Lane Parcels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Board Workshop   Proposed Zoning – Route 6A</dc:title>
  <dc:creator>gmeservey</dc:creator>
  <cp:lastModifiedBy>George Meservey</cp:lastModifiedBy>
  <cp:revision>1085</cp:revision>
  <cp:lastPrinted>2016-10-17T19:57:46Z</cp:lastPrinted>
  <dcterms:created xsi:type="dcterms:W3CDTF">2002-11-22T21:15:08Z</dcterms:created>
  <dcterms:modified xsi:type="dcterms:W3CDTF">2025-01-23T20:31:12Z</dcterms:modified>
</cp:coreProperties>
</file>