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23" r:id="rId3"/>
    <p:sldId id="325" r:id="rId4"/>
    <p:sldId id="324" r:id="rId5"/>
    <p:sldId id="326" r:id="rId6"/>
  </p:sldIdLst>
  <p:sldSz cx="9144000" cy="6858000" type="screen4x3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Stradal" initials="JS" lastIdx="1" clrIdx="0">
    <p:extLst>
      <p:ext uri="{19B8F6BF-5375-455C-9EA6-DF929625EA0E}">
        <p15:presenceInfo xmlns:p15="http://schemas.microsoft.com/office/powerpoint/2012/main" userId="33f7b636992ea2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740000"/>
    <a:srgbClr val="56656A"/>
    <a:srgbClr val="437C7D"/>
    <a:srgbClr val="FF6600"/>
    <a:srgbClr val="FF8415"/>
    <a:srgbClr val="0F0F0F"/>
    <a:srgbClr val="151515"/>
    <a:srgbClr val="1B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0ADCD-F7DA-4DE9-8DF4-CC38B72B18EB}" v="1" dt="2025-12-11T16:54:12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5765" autoAdjust="0"/>
  </p:normalViewPr>
  <p:slideViewPr>
    <p:cSldViewPr snapToGrid="0" snapToObjects="1">
      <p:cViewPr varScale="1">
        <p:scale>
          <a:sx n="93" d="100"/>
          <a:sy n="93" d="100"/>
        </p:scale>
        <p:origin x="6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Stradal" userId="1c45cc08ebc47657" providerId="LiveId" clId="{AF24402E-5D5A-4EAF-B67D-BE9087EA5423}"/>
    <pc:docChg chg="custSel modSld modNotesMaster modHandout">
      <pc:chgData name="Jay Stradal" userId="1c45cc08ebc47657" providerId="LiveId" clId="{AF24402E-5D5A-4EAF-B67D-BE9087EA5423}" dt="2025-12-11T16:54:12.523" v="214"/>
      <pc:docMkLst>
        <pc:docMk/>
      </pc:docMkLst>
      <pc:sldChg chg="modSp mod">
        <pc:chgData name="Jay Stradal" userId="1c45cc08ebc47657" providerId="LiveId" clId="{AF24402E-5D5A-4EAF-B67D-BE9087EA5423}" dt="2025-12-11T14:34:35.604" v="196" actId="14100"/>
        <pc:sldMkLst>
          <pc:docMk/>
          <pc:sldMk cId="456261001" sldId="256"/>
        </pc:sldMkLst>
        <pc:spChg chg="mod">
          <ac:chgData name="Jay Stradal" userId="1c45cc08ebc47657" providerId="LiveId" clId="{AF24402E-5D5A-4EAF-B67D-BE9087EA5423}" dt="2025-12-11T14:23:15.746" v="136" actId="20577"/>
          <ac:spMkLst>
            <pc:docMk/>
            <pc:sldMk cId="456261001" sldId="256"/>
            <ac:spMk id="2" creationId="{00000000-0000-0000-0000-000000000000}"/>
          </ac:spMkLst>
        </pc:spChg>
        <pc:spChg chg="mod">
          <ac:chgData name="Jay Stradal" userId="1c45cc08ebc47657" providerId="LiveId" clId="{AF24402E-5D5A-4EAF-B67D-BE9087EA5423}" dt="2025-12-11T14:34:35.604" v="196" actId="14100"/>
          <ac:spMkLst>
            <pc:docMk/>
            <pc:sldMk cId="456261001" sldId="256"/>
            <ac:spMk id="3" creationId="{00000000-0000-0000-0000-000000000000}"/>
          </ac:spMkLst>
        </pc:spChg>
      </pc:sldChg>
      <pc:sldChg chg="modSp mod">
        <pc:chgData name="Jay Stradal" userId="1c45cc08ebc47657" providerId="LiveId" clId="{AF24402E-5D5A-4EAF-B67D-BE9087EA5423}" dt="2025-12-11T14:24:01.356" v="149" actId="20577"/>
        <pc:sldMkLst>
          <pc:docMk/>
          <pc:sldMk cId="2201607255" sldId="323"/>
        </pc:sldMkLst>
        <pc:spChg chg="mod">
          <ac:chgData name="Jay Stradal" userId="1c45cc08ebc47657" providerId="LiveId" clId="{AF24402E-5D5A-4EAF-B67D-BE9087EA5423}" dt="2025-12-11T14:24:01.356" v="149" actId="20577"/>
          <ac:spMkLst>
            <pc:docMk/>
            <pc:sldMk cId="2201607255" sldId="323"/>
            <ac:spMk id="6" creationId="{00000000-0000-0000-0000-000000000000}"/>
          </ac:spMkLst>
        </pc:spChg>
      </pc:sldChg>
      <pc:sldChg chg="modSp mod">
        <pc:chgData name="Jay Stradal" userId="1c45cc08ebc47657" providerId="LiveId" clId="{AF24402E-5D5A-4EAF-B67D-BE9087EA5423}" dt="2025-12-11T14:39:37.705" v="213" actId="115"/>
        <pc:sldMkLst>
          <pc:docMk/>
          <pc:sldMk cId="2278932706" sldId="324"/>
        </pc:sldMkLst>
        <pc:spChg chg="mod">
          <ac:chgData name="Jay Stradal" userId="1c45cc08ebc47657" providerId="LiveId" clId="{AF24402E-5D5A-4EAF-B67D-BE9087EA5423}" dt="2025-12-11T14:39:37.705" v="213" actId="115"/>
          <ac:spMkLst>
            <pc:docMk/>
            <pc:sldMk cId="2278932706" sldId="324"/>
            <ac:spMk id="4" creationId="{8D958134-F697-D205-B3B0-50E25FCA702D}"/>
          </ac:spMkLst>
        </pc:spChg>
      </pc:sldChg>
      <pc:sldChg chg="modSp mod">
        <pc:chgData name="Jay Stradal" userId="1c45cc08ebc47657" providerId="LiveId" clId="{AF24402E-5D5A-4EAF-B67D-BE9087EA5423}" dt="2025-12-11T14:38:33.875" v="203" actId="20577"/>
        <pc:sldMkLst>
          <pc:docMk/>
          <pc:sldMk cId="1115289017" sldId="325"/>
        </pc:sldMkLst>
        <pc:spChg chg="mod">
          <ac:chgData name="Jay Stradal" userId="1c45cc08ebc47657" providerId="LiveId" clId="{AF24402E-5D5A-4EAF-B67D-BE9087EA5423}" dt="2025-12-11T14:38:33.875" v="203" actId="20577"/>
          <ac:spMkLst>
            <pc:docMk/>
            <pc:sldMk cId="1115289017" sldId="325"/>
            <ac:spMk id="4" creationId="{9D032DBB-E6C2-FD93-F112-3009890AAC83}"/>
          </ac:spMkLst>
        </pc:spChg>
      </pc:sldChg>
      <pc:sldChg chg="addSp modSp mod">
        <pc:chgData name="Jay Stradal" userId="1c45cc08ebc47657" providerId="LiveId" clId="{AF24402E-5D5A-4EAF-B67D-BE9087EA5423}" dt="2025-12-11T14:32:28.256" v="185" actId="1038"/>
        <pc:sldMkLst>
          <pc:docMk/>
          <pc:sldMk cId="4016492582" sldId="326"/>
        </pc:sldMkLst>
        <pc:spChg chg="mod">
          <ac:chgData name="Jay Stradal" userId="1c45cc08ebc47657" providerId="LiveId" clId="{AF24402E-5D5A-4EAF-B67D-BE9087EA5423}" dt="2025-12-11T14:30:22.367" v="180" actId="20577"/>
          <ac:spMkLst>
            <pc:docMk/>
            <pc:sldMk cId="4016492582" sldId="326"/>
            <ac:spMk id="3" creationId="{C92C0863-EBA8-DA1C-4B8C-4760E9C9747B}"/>
          </ac:spMkLst>
        </pc:spChg>
        <pc:graphicFrameChg chg="modGraphic">
          <ac:chgData name="Jay Stradal" userId="1c45cc08ebc47657" providerId="LiveId" clId="{AF24402E-5D5A-4EAF-B67D-BE9087EA5423}" dt="2025-12-11T14:31:33.851" v="182" actId="115"/>
          <ac:graphicFrameMkLst>
            <pc:docMk/>
            <pc:sldMk cId="4016492582" sldId="326"/>
            <ac:graphicFrameMk id="13" creationId="{0CDAC6AD-A6D9-D037-2005-64EBF38FF85E}"/>
          </ac:graphicFrameMkLst>
        </pc:graphicFrameChg>
        <pc:cxnChg chg="add mod">
          <ac:chgData name="Jay Stradal" userId="1c45cc08ebc47657" providerId="LiveId" clId="{AF24402E-5D5A-4EAF-B67D-BE9087EA5423}" dt="2025-12-11T14:32:28.256" v="185" actId="1038"/>
          <ac:cxnSpMkLst>
            <pc:docMk/>
            <pc:sldMk cId="4016492582" sldId="326"/>
            <ac:cxnSpMk id="15" creationId="{5ABEAC46-B7DF-747E-B241-A1065CFA70C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l">
              <a:defRPr sz="1200"/>
            </a:lvl1pPr>
          </a:lstStyle>
          <a:p>
            <a:r>
              <a:rPr lang="en-US" dirty="0"/>
              <a:t>Draft 12/6/18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5" y="1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r">
              <a:defRPr sz="1200"/>
            </a:lvl1pPr>
          </a:lstStyle>
          <a:p>
            <a:fld id="{68E14322-9037-4884-B890-13BA7A30F40D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6119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5" y="6746119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r">
              <a:defRPr sz="1200"/>
            </a:lvl1pPr>
          </a:lstStyle>
          <a:p>
            <a:fld id="{8082E62C-4589-42DF-8113-7CC017A15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6428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l">
              <a:defRPr sz="1200"/>
            </a:lvl1pPr>
          </a:lstStyle>
          <a:p>
            <a:r>
              <a:rPr lang="en-US" dirty="0"/>
              <a:t>Draft 12/6/18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5" y="1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/>
          <a:lstStyle>
            <a:lvl1pPr algn="r">
              <a:defRPr sz="1200"/>
            </a:lvl1pPr>
          </a:lstStyle>
          <a:p>
            <a:fld id="{5E87490C-C039-43B4-9FB7-E28F4B334E80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31813"/>
            <a:ext cx="3552825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75" tIns="47488" rIns="94975" bIns="474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975" tIns="47488" rIns="94975" bIns="474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119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5" y="6746119"/>
            <a:ext cx="4068339" cy="355124"/>
          </a:xfrm>
          <a:prstGeom prst="rect">
            <a:avLst/>
          </a:prstGeom>
        </p:spPr>
        <p:txBody>
          <a:bodyPr vert="horz" lIns="94975" tIns="47488" rIns="94975" bIns="47488" rtlCol="0" anchor="b"/>
          <a:lstStyle>
            <a:lvl1pPr algn="r">
              <a:defRPr sz="1200"/>
            </a:lvl1pPr>
          </a:lstStyle>
          <a:p>
            <a:fld id="{F2013423-02D0-4978-84FE-3D95CA45C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78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13423-02D0-4978-84FE-3D95CA45C7B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Draft 12/6/18</a:t>
            </a:r>
          </a:p>
        </p:txBody>
      </p:sp>
    </p:spTree>
    <p:extLst>
      <p:ext uri="{BB962C8B-B14F-4D97-AF65-F5344CB8AC3E}">
        <p14:creationId xmlns:p14="http://schemas.microsoft.com/office/powerpoint/2010/main" val="24039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1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8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0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05AB-BC16-5A4C-9D4C-488C5AC73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736" y="4150149"/>
            <a:ext cx="8027460" cy="2597818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u="sng" dirty="0">
                <a:solidFill>
                  <a:srgbClr val="002060"/>
                </a:solidFill>
              </a:rPr>
              <a:t>Continuing the Historic Collections Archive Project At The CHO</a:t>
            </a:r>
            <a:br>
              <a:rPr lang="en-US" b="1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833" y="5778441"/>
            <a:ext cx="7371761" cy="71482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A20000"/>
                </a:solidFill>
              </a:rPr>
              <a:t>CPC - Thursday, December 11,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6BAA2-C02C-4813-B4D6-70B9D603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z="1400" b="1" smtClean="0">
                <a:solidFill>
                  <a:schemeClr val="tx1"/>
                </a:solidFill>
              </a:rPr>
              <a:t>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D15DD7-96DA-4722-9995-A2C8160069E0}"/>
              </a:ext>
            </a:extLst>
          </p:cNvPr>
          <p:cNvGrpSpPr/>
          <p:nvPr/>
        </p:nvGrpSpPr>
        <p:grpSpPr>
          <a:xfrm>
            <a:off x="6034066" y="104247"/>
            <a:ext cx="3582925" cy="1362526"/>
            <a:chOff x="1387929" y="212272"/>
            <a:chExt cx="12224657" cy="483597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D95AC8E-D01B-4204-8326-891927139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5" b="30136"/>
            <a:stretch>
              <a:fillRect/>
            </a:stretch>
          </p:blipFill>
          <p:spPr bwMode="auto">
            <a:xfrm>
              <a:off x="1420586" y="669472"/>
              <a:ext cx="8764600" cy="326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4473A0-C681-456E-965D-F6AFB62747F2}"/>
                </a:ext>
              </a:extLst>
            </p:cNvPr>
            <p:cNvSpPr/>
            <p:nvPr/>
          </p:nvSpPr>
          <p:spPr>
            <a:xfrm>
              <a:off x="3001736" y="232682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F53831-D07B-435A-872E-A48FA5BED38E}"/>
                </a:ext>
              </a:extLst>
            </p:cNvPr>
            <p:cNvSpPr/>
            <p:nvPr/>
          </p:nvSpPr>
          <p:spPr>
            <a:xfrm>
              <a:off x="7723414" y="391749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F39B36-AFF1-48C0-B731-56900F834E7D}"/>
                </a:ext>
              </a:extLst>
            </p:cNvPr>
            <p:cNvSpPr/>
            <p:nvPr/>
          </p:nvSpPr>
          <p:spPr>
            <a:xfrm>
              <a:off x="6106886" y="486727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6024ED-4023-4EEA-B0A3-5768096A822C}"/>
                </a:ext>
              </a:extLst>
            </p:cNvPr>
            <p:cNvSpPr/>
            <p:nvPr/>
          </p:nvSpPr>
          <p:spPr>
            <a:xfrm>
              <a:off x="1387929" y="3673922"/>
              <a:ext cx="6727379" cy="519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891141E8-0FFC-43F2-B3BB-E2575AFB7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212272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D18D4DE3-18BE-4E54-AF55-C39664ED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669472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1DDAE4-7AB6-4DA3-B6AF-AB680CCC3A92}"/>
                </a:ext>
              </a:extLst>
            </p:cNvPr>
            <p:cNvSpPr/>
            <p:nvPr/>
          </p:nvSpPr>
          <p:spPr>
            <a:xfrm>
              <a:off x="8316682" y="384129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6" name="Picture 5" descr="A shelf with boxes and boxes on it&#10;&#10;AI-generated content may be incorrect.">
            <a:extLst>
              <a:ext uri="{FF2B5EF4-FFF2-40B4-BE49-F238E27FC236}">
                <a16:creationId xmlns:a16="http://schemas.microsoft.com/office/drawing/2014/main" id="{EA398C15-CAC6-C694-FEAA-BF2009ABB7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860" b="12551"/>
          <a:stretch>
            <a:fillRect/>
          </a:stretch>
        </p:blipFill>
        <p:spPr>
          <a:xfrm>
            <a:off x="1326233" y="1284580"/>
            <a:ext cx="3074966" cy="2865569"/>
          </a:xfrm>
          <a:prstGeom prst="rect">
            <a:avLst/>
          </a:prstGeom>
        </p:spPr>
      </p:pic>
      <p:pic>
        <p:nvPicPr>
          <p:cNvPr id="18" name="Picture 17" descr="A room with a table and a shelf with objects on it&#10;&#10;AI-generated content may be incorrect.">
            <a:extLst>
              <a:ext uri="{FF2B5EF4-FFF2-40B4-BE49-F238E27FC236}">
                <a16:creationId xmlns:a16="http://schemas.microsoft.com/office/drawing/2014/main" id="{A6DBF6CF-4BA9-5AEA-9185-B2387B420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006" y="1567123"/>
            <a:ext cx="3412387" cy="25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6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86723"/>
            <a:ext cx="8155254" cy="44632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/>
              <a:t>Overview:</a:t>
            </a: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$50,000 request to continue archiving 6,000+ Orleans historical items</a:t>
            </a: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CHO has been important repository of Orleans archives since 1958</a:t>
            </a: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Collection moved multiple times during restoration projects</a:t>
            </a: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Now, most of collection is safely relocated to Hurd Chapel </a:t>
            </a: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Remaining items need to be catalogued</a:t>
            </a: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Must prepare for imminent new collections (e.g., Sea Call Farm)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2600" b="1" dirty="0"/>
              <a:t>This Grant Will</a:t>
            </a:r>
            <a:r>
              <a:rPr lang="en-US" b="1" dirty="0"/>
              <a:t>:</a:t>
            </a:r>
          </a:p>
          <a:p>
            <a:pPr marL="517525" lvl="1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Enable CHO to complete the work already started</a:t>
            </a:r>
          </a:p>
          <a:p>
            <a:pPr marL="517525" lvl="1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Provide expansion capability for anticipated new large archives</a:t>
            </a:r>
          </a:p>
          <a:p>
            <a:pPr marL="517525" lvl="1" indent="-2873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Help the CHO move toward making collections searchable online</a:t>
            </a:r>
          </a:p>
          <a:p>
            <a:pPr marL="230187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A20000"/>
              </a:solidFill>
            </a:endParaRPr>
          </a:p>
          <a:p>
            <a:pPr marL="234950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A20000"/>
              </a:solidFill>
            </a:endParaRP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endParaRPr lang="en-US" sz="2000" b="1" dirty="0">
              <a:solidFill>
                <a:srgbClr val="A2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1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D9380E-53C2-4922-AC6F-3D3F6A8C4BE3}"/>
              </a:ext>
            </a:extLst>
          </p:cNvPr>
          <p:cNvGrpSpPr/>
          <p:nvPr/>
        </p:nvGrpSpPr>
        <p:grpSpPr>
          <a:xfrm>
            <a:off x="6034066" y="104247"/>
            <a:ext cx="3582925" cy="1362526"/>
            <a:chOff x="1387929" y="212272"/>
            <a:chExt cx="12224657" cy="4835979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58E5FB0C-89D6-4979-9AE0-CB1C966BC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5" b="30136"/>
            <a:stretch>
              <a:fillRect/>
            </a:stretch>
          </p:blipFill>
          <p:spPr bwMode="auto">
            <a:xfrm>
              <a:off x="1420586" y="669472"/>
              <a:ext cx="8764600" cy="326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A6D149-3F42-409C-A8FE-98149D8D9E63}"/>
                </a:ext>
              </a:extLst>
            </p:cNvPr>
            <p:cNvSpPr/>
            <p:nvPr/>
          </p:nvSpPr>
          <p:spPr>
            <a:xfrm>
              <a:off x="3001736" y="232682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CBF95A3-6C79-4EA6-9EB1-FF367BFF0BA0}"/>
                </a:ext>
              </a:extLst>
            </p:cNvPr>
            <p:cNvSpPr/>
            <p:nvPr/>
          </p:nvSpPr>
          <p:spPr>
            <a:xfrm>
              <a:off x="7723414" y="391749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8C0A8A-F7E9-4C32-BD2B-E9AA96E078AC}"/>
                </a:ext>
              </a:extLst>
            </p:cNvPr>
            <p:cNvSpPr/>
            <p:nvPr/>
          </p:nvSpPr>
          <p:spPr>
            <a:xfrm>
              <a:off x="6106886" y="486727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0506C1-5187-4917-B51A-BFCAD90AA975}"/>
                </a:ext>
              </a:extLst>
            </p:cNvPr>
            <p:cNvSpPr/>
            <p:nvPr/>
          </p:nvSpPr>
          <p:spPr>
            <a:xfrm>
              <a:off x="1387929" y="3673922"/>
              <a:ext cx="6727379" cy="519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9A6C6030-385E-4ED5-8031-CB2AAD828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212272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A98412F4-239C-4C9C-80A2-4655261A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669472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E45A14B-D132-4636-8386-BF9FF8C7935C}"/>
                </a:ext>
              </a:extLst>
            </p:cNvPr>
            <p:cNvSpPr/>
            <p:nvPr/>
          </p:nvSpPr>
          <p:spPr>
            <a:xfrm>
              <a:off x="8316682" y="384129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160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9959A2-2073-0FC2-279D-B0ECCEB3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778E61C-A6FC-4C89-C16C-97F12309D2E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9105AB-BC16-5A4C-9D4C-488C5AC7322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032DBB-E6C2-FD93-F112-3009890AAC83}"/>
              </a:ext>
            </a:extLst>
          </p:cNvPr>
          <p:cNvSpPr txBox="1">
            <a:spLocks/>
          </p:cNvSpPr>
          <p:nvPr/>
        </p:nvSpPr>
        <p:spPr>
          <a:xfrm>
            <a:off x="457200" y="1886723"/>
            <a:ext cx="8229600" cy="475038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Font typeface="Arial" pitchFamily="34" charset="0"/>
              <a:buNone/>
            </a:pPr>
            <a:r>
              <a:rPr lang="en-US" sz="4000" b="1" dirty="0"/>
              <a:t>Accomplishments To-Date:</a:t>
            </a:r>
          </a:p>
          <a:p>
            <a:pPr marL="341313" lvl="1" indent="-336550">
              <a:spcBef>
                <a:spcPts val="600"/>
              </a:spcBef>
              <a:buFont typeface="+mj-lt"/>
              <a:buAutoNum type="arabicPeriod"/>
            </a:pPr>
            <a:r>
              <a:rPr lang="en-US" sz="3200" b="1" dirty="0">
                <a:solidFill>
                  <a:srgbClr val="A20000"/>
                </a:solidFill>
              </a:rPr>
              <a:t>2021 “SHRAB” state grant: “Roving Archivist” assessment + report</a:t>
            </a:r>
          </a:p>
          <a:p>
            <a:pPr marL="341313" lvl="1" indent="-336550">
              <a:spcBef>
                <a:spcPts val="600"/>
              </a:spcBef>
              <a:buFont typeface="+mj-lt"/>
              <a:buAutoNum type="arabicPeriod"/>
            </a:pPr>
            <a:r>
              <a:rPr lang="en-US" sz="3200" b="1" dirty="0">
                <a:solidFill>
                  <a:srgbClr val="A20000"/>
                </a:solidFill>
              </a:rPr>
              <a:t>2021 CPC $56,000 grant: </a:t>
            </a:r>
          </a:p>
          <a:p>
            <a:pPr marL="747713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2600" dirty="0"/>
              <a:t>CHO addressed nearly all SHRAB recommendations</a:t>
            </a:r>
          </a:p>
          <a:p>
            <a:pPr marL="747713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2600" dirty="0"/>
              <a:t>Collections safely moved to climate-controlled Hurd Chapel space</a:t>
            </a:r>
          </a:p>
          <a:p>
            <a:pPr marL="747713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2600" dirty="0"/>
              <a:t>Items now organized and stored in clean, stable environment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Categorized 427 banker boxes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Completed survey of each box to evaluate contents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Designed and built storage racks to hold hand tools, farm implements, household tools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Built custom storage racks for nearly 70 framed pieces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Updated location records for over 2,600 items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Photographed hundreds of objects and added them to database </a:t>
            </a:r>
            <a:endParaRPr lang="en-US" sz="2600" dirty="0">
              <a:solidFill>
                <a:srgbClr val="A20000"/>
              </a:solidFill>
            </a:endParaRPr>
          </a:p>
          <a:p>
            <a:pPr marL="747713" lvl="2" indent="-342900">
              <a:buFont typeface="+mj-lt"/>
              <a:buAutoNum type="alphaLcParenR"/>
            </a:pPr>
            <a:endParaRPr lang="en-US" sz="1600" b="1" dirty="0">
              <a:solidFill>
                <a:srgbClr val="A20000"/>
              </a:solidFill>
            </a:endParaRPr>
          </a:p>
          <a:p>
            <a:pPr marL="341313" lvl="1" indent="-336550">
              <a:buFont typeface="+mj-lt"/>
              <a:buAutoNum type="arabicPeriod"/>
            </a:pPr>
            <a:endParaRPr lang="en-US" sz="2000" b="1" dirty="0">
              <a:solidFill>
                <a:srgbClr val="A20000"/>
              </a:solidFill>
            </a:endParaRPr>
          </a:p>
          <a:p>
            <a:pPr marL="341313" lvl="1" indent="-336550">
              <a:buFont typeface="+mj-lt"/>
              <a:buAutoNum type="arabicPeriod"/>
            </a:pPr>
            <a:endParaRPr lang="en-US" sz="2000" b="1" dirty="0">
              <a:solidFill>
                <a:srgbClr val="A20000"/>
              </a:solidFill>
            </a:endParaRPr>
          </a:p>
          <a:p>
            <a:pPr marL="569913" lvl="1" indent="-457200">
              <a:buFont typeface="+mj-lt"/>
              <a:buAutoNum type="arabicPeriod"/>
            </a:pPr>
            <a:endParaRPr lang="en-US" sz="2000" b="1" dirty="0">
              <a:solidFill>
                <a:srgbClr val="A20000"/>
              </a:solidFill>
            </a:endParaRPr>
          </a:p>
          <a:p>
            <a:pPr marL="230187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A20000"/>
              </a:solidFill>
            </a:endParaRPr>
          </a:p>
          <a:p>
            <a:pPr marL="234950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A20000"/>
              </a:solidFill>
            </a:endParaRP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endParaRPr lang="en-US" sz="2000" b="1" dirty="0">
              <a:solidFill>
                <a:srgbClr val="A2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1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6242E4-FF5C-E0F9-D235-447446F3ECB1}"/>
              </a:ext>
            </a:extLst>
          </p:cNvPr>
          <p:cNvGrpSpPr/>
          <p:nvPr/>
        </p:nvGrpSpPr>
        <p:grpSpPr>
          <a:xfrm>
            <a:off x="6034066" y="104247"/>
            <a:ext cx="3582925" cy="1362526"/>
            <a:chOff x="1387929" y="212272"/>
            <a:chExt cx="12224657" cy="483597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54AB059-B3D0-3AD2-869D-BE9AD63C4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5" b="30136"/>
            <a:stretch>
              <a:fillRect/>
            </a:stretch>
          </p:blipFill>
          <p:spPr bwMode="auto">
            <a:xfrm>
              <a:off x="1420586" y="669472"/>
              <a:ext cx="8764600" cy="326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BD9221-B5AF-A64B-AA9B-6617FBBEE31F}"/>
                </a:ext>
              </a:extLst>
            </p:cNvPr>
            <p:cNvSpPr/>
            <p:nvPr/>
          </p:nvSpPr>
          <p:spPr>
            <a:xfrm>
              <a:off x="3001736" y="232682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26A9E0-02B7-4E91-FBE6-37650315747F}"/>
                </a:ext>
              </a:extLst>
            </p:cNvPr>
            <p:cNvSpPr/>
            <p:nvPr/>
          </p:nvSpPr>
          <p:spPr>
            <a:xfrm>
              <a:off x="7723414" y="391749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593F7D-EBDC-2979-0360-76376D5978DB}"/>
                </a:ext>
              </a:extLst>
            </p:cNvPr>
            <p:cNvSpPr/>
            <p:nvPr/>
          </p:nvSpPr>
          <p:spPr>
            <a:xfrm>
              <a:off x="6106886" y="486727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7C8DB4-2AA0-451A-D36B-B832170DC2D8}"/>
                </a:ext>
              </a:extLst>
            </p:cNvPr>
            <p:cNvSpPr/>
            <p:nvPr/>
          </p:nvSpPr>
          <p:spPr>
            <a:xfrm>
              <a:off x="1387929" y="3673922"/>
              <a:ext cx="6727379" cy="519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2A31331F-0B9B-937A-78E9-960E2A8A3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212272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BB21D843-14AB-5FB1-569C-22CD304E8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669472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D25EFF-1697-29DE-EE7A-CC04D14B7B30}"/>
                </a:ext>
              </a:extLst>
            </p:cNvPr>
            <p:cNvSpPr/>
            <p:nvPr/>
          </p:nvSpPr>
          <p:spPr>
            <a:xfrm>
              <a:off x="8316682" y="384129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28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BD20E-9DF7-AD11-6F45-2D4DF705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958134-F697-D205-B3B0-50E25FCA702D}"/>
              </a:ext>
            </a:extLst>
          </p:cNvPr>
          <p:cNvSpPr txBox="1">
            <a:spLocks/>
          </p:cNvSpPr>
          <p:nvPr/>
        </p:nvSpPr>
        <p:spPr>
          <a:xfrm>
            <a:off x="457200" y="1886723"/>
            <a:ext cx="8155254" cy="44632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/>
              <a:t>Goals of New Grant:</a:t>
            </a:r>
          </a:p>
          <a:p>
            <a:pPr marL="341313" lvl="1" indent="-336550">
              <a:buFont typeface="+mj-lt"/>
              <a:buAutoNum type="arabicPeriod"/>
            </a:pPr>
            <a:r>
              <a:rPr lang="en-US" sz="2000" b="1" dirty="0">
                <a:solidFill>
                  <a:srgbClr val="A20000"/>
                </a:solidFill>
              </a:rPr>
              <a:t>Ensure capability to find all items in the 6,000+ collection when needed</a:t>
            </a:r>
          </a:p>
          <a:p>
            <a:pPr marL="969963" lvl="2" indent="-457200">
              <a:buFont typeface="+mj-lt"/>
              <a:buAutoNum type="alphaLcPeriod"/>
            </a:pPr>
            <a:r>
              <a:rPr lang="en-US" sz="2000" dirty="0"/>
              <a:t>Contents of 139 boxes and 52 books, scrapbooks, and binders still need to be inventoried, and their new locations updated</a:t>
            </a:r>
          </a:p>
          <a:p>
            <a:pPr marL="969963" lvl="2" indent="-457200">
              <a:buFont typeface="+mj-lt"/>
              <a:buAutoNum type="alphaLcPeriod"/>
            </a:pPr>
            <a:r>
              <a:rPr lang="en-US" sz="2000" dirty="0"/>
              <a:t>Continue to use trained professionals to update the museum-standard lexicon, collection, and status fields of the database </a:t>
            </a:r>
          </a:p>
          <a:p>
            <a:pPr marL="341313" lvl="1" indent="-336550">
              <a:buFont typeface="+mj-lt"/>
              <a:buAutoNum type="arabicPeriod"/>
            </a:pPr>
            <a:r>
              <a:rPr lang="en-US" sz="2000" b="1" dirty="0">
                <a:solidFill>
                  <a:srgbClr val="A20000"/>
                </a:solidFill>
              </a:rPr>
              <a:t>Complete current archival process; prepare for new large-volume items</a:t>
            </a:r>
          </a:p>
          <a:p>
            <a:pPr marL="341313" lvl="1" indent="-336550">
              <a:buFont typeface="+mj-lt"/>
              <a:buAutoNum type="arabicPeriod"/>
            </a:pPr>
            <a:r>
              <a:rPr lang="en-US" sz="2000" b="1" dirty="0">
                <a:solidFill>
                  <a:srgbClr val="A20000"/>
                </a:solidFill>
              </a:rPr>
              <a:t>Store artifacts to professional standards to ensure their preservation</a:t>
            </a:r>
          </a:p>
          <a:p>
            <a:pPr marL="341313" lvl="1" indent="-336550">
              <a:buFont typeface="+mj-lt"/>
              <a:buAutoNum type="arabicPeriod"/>
            </a:pPr>
            <a:r>
              <a:rPr lang="en-US" sz="2000" b="1" dirty="0">
                <a:solidFill>
                  <a:srgbClr val="A20000"/>
                </a:solidFill>
              </a:rPr>
              <a:t>Establish a realistic protocol for accessioning items into the database</a:t>
            </a:r>
          </a:p>
          <a:p>
            <a:pPr marL="4763" lvl="1" indent="0" algn="ctr">
              <a:spcBef>
                <a:spcPts val="1200"/>
              </a:spcBef>
              <a:buNone/>
            </a:pPr>
            <a:r>
              <a:rPr lang="en-US" sz="2600" b="1" u="sng" dirty="0"/>
              <a:t>Better access </a:t>
            </a:r>
            <a:r>
              <a:rPr lang="en-US" sz="2600" b="1" dirty="0"/>
              <a:t>to collections for collaborative exhibitions, </a:t>
            </a:r>
            <a:r>
              <a:rPr lang="en-US" sz="2600" b="1" u="sng" dirty="0"/>
              <a:t>easier assimilation </a:t>
            </a:r>
            <a:r>
              <a:rPr lang="en-US" sz="2600" b="1" dirty="0"/>
              <a:t>of new collections and </a:t>
            </a:r>
          </a:p>
          <a:p>
            <a:pPr marL="4763" lvl="1" indent="0" algn="ctr">
              <a:spcBef>
                <a:spcPts val="0"/>
              </a:spcBef>
              <a:buNone/>
            </a:pPr>
            <a:r>
              <a:rPr lang="en-US" sz="2600" b="1" u="sng" dirty="0"/>
              <a:t>paving the way for future</a:t>
            </a:r>
            <a:r>
              <a:rPr lang="en-US" sz="2600" b="1" dirty="0"/>
              <a:t> public access online.</a:t>
            </a:r>
          </a:p>
          <a:p>
            <a:pPr marL="341313" lvl="1" indent="-336550">
              <a:buFont typeface="+mj-lt"/>
              <a:buAutoNum type="arabicPeriod"/>
            </a:pPr>
            <a:endParaRPr lang="en-US" sz="2000" b="1" dirty="0">
              <a:solidFill>
                <a:srgbClr val="A20000"/>
              </a:solidFill>
            </a:endParaRPr>
          </a:p>
          <a:p>
            <a:pPr marL="341313" lvl="1" indent="-336550">
              <a:buFont typeface="+mj-lt"/>
              <a:buAutoNum type="arabicPeriod"/>
            </a:pPr>
            <a:endParaRPr lang="en-US" sz="2000" b="1" dirty="0">
              <a:solidFill>
                <a:srgbClr val="A20000"/>
              </a:solidFill>
            </a:endParaRPr>
          </a:p>
          <a:p>
            <a:pPr marL="341313" lvl="1" indent="-336550">
              <a:buFont typeface="+mj-lt"/>
              <a:buAutoNum type="arabicPeriod"/>
            </a:pPr>
            <a:endParaRPr lang="en-US" sz="2000" b="1" dirty="0">
              <a:solidFill>
                <a:srgbClr val="A20000"/>
              </a:solidFill>
            </a:endParaRPr>
          </a:p>
          <a:p>
            <a:pPr marL="569913" lvl="1" indent="-457200">
              <a:buFont typeface="+mj-lt"/>
              <a:buAutoNum type="arabicPeriod"/>
            </a:pPr>
            <a:endParaRPr lang="en-US" sz="2000" b="1" dirty="0">
              <a:solidFill>
                <a:srgbClr val="A20000"/>
              </a:solidFill>
            </a:endParaRPr>
          </a:p>
          <a:p>
            <a:pPr marL="230187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A20000"/>
              </a:solidFill>
            </a:endParaRPr>
          </a:p>
          <a:p>
            <a:pPr marL="234950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A20000"/>
              </a:solidFill>
            </a:endParaRPr>
          </a:p>
          <a:p>
            <a:pPr marL="519113" lvl="1" indent="-284163">
              <a:spcBef>
                <a:spcPts val="600"/>
              </a:spcBef>
              <a:buFont typeface="Arial" pitchFamily="34" charset="0"/>
              <a:buChar char="•"/>
            </a:pPr>
            <a:endParaRPr lang="en-US" sz="2000" b="1" dirty="0">
              <a:solidFill>
                <a:srgbClr val="A2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1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CC4FA0-AA37-A8C6-FF35-D38C092EFD73}"/>
              </a:ext>
            </a:extLst>
          </p:cNvPr>
          <p:cNvGrpSpPr/>
          <p:nvPr/>
        </p:nvGrpSpPr>
        <p:grpSpPr>
          <a:xfrm>
            <a:off x="6034066" y="104247"/>
            <a:ext cx="3582925" cy="1362526"/>
            <a:chOff x="1387929" y="212272"/>
            <a:chExt cx="12224657" cy="483597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48AC963-9DD9-0271-EC74-93FE7649F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5" b="30136"/>
            <a:stretch>
              <a:fillRect/>
            </a:stretch>
          </p:blipFill>
          <p:spPr bwMode="auto">
            <a:xfrm>
              <a:off x="1420586" y="669472"/>
              <a:ext cx="8764600" cy="326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C6256E-5ECD-DE4E-24EC-49304F16AD61}"/>
                </a:ext>
              </a:extLst>
            </p:cNvPr>
            <p:cNvSpPr/>
            <p:nvPr/>
          </p:nvSpPr>
          <p:spPr>
            <a:xfrm>
              <a:off x="3001736" y="232682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B6A879-A528-AD60-B188-D3B3673ED2B7}"/>
                </a:ext>
              </a:extLst>
            </p:cNvPr>
            <p:cNvSpPr/>
            <p:nvPr/>
          </p:nvSpPr>
          <p:spPr>
            <a:xfrm>
              <a:off x="7723414" y="391749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EDD451-E39A-14CD-555B-220907F02161}"/>
                </a:ext>
              </a:extLst>
            </p:cNvPr>
            <p:cNvSpPr/>
            <p:nvPr/>
          </p:nvSpPr>
          <p:spPr>
            <a:xfrm>
              <a:off x="6106886" y="486727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2E1570-534E-46EC-FE72-3A331F2FAE60}"/>
                </a:ext>
              </a:extLst>
            </p:cNvPr>
            <p:cNvSpPr/>
            <p:nvPr/>
          </p:nvSpPr>
          <p:spPr>
            <a:xfrm>
              <a:off x="1387929" y="3673922"/>
              <a:ext cx="6727379" cy="519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4DB51AB-91E3-0F29-F41B-47DEC5B52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212272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F8FCDF6-510D-41C9-EB51-A970A17B5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669472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F9EEE6-E0C9-A10E-8E45-1FB2D782435A}"/>
                </a:ext>
              </a:extLst>
            </p:cNvPr>
            <p:cNvSpPr/>
            <p:nvPr/>
          </p:nvSpPr>
          <p:spPr>
            <a:xfrm>
              <a:off x="8316682" y="384129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893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8AABF-52CE-2E20-CB2D-FDBDD6FA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05AB-BC16-5A4C-9D4C-488C5AC7322F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C0863-EBA8-DA1C-4B8C-4760E9C9747B}"/>
              </a:ext>
            </a:extLst>
          </p:cNvPr>
          <p:cNvSpPr txBox="1">
            <a:spLocks/>
          </p:cNvSpPr>
          <p:nvPr/>
        </p:nvSpPr>
        <p:spPr>
          <a:xfrm>
            <a:off x="457200" y="1886723"/>
            <a:ext cx="8155254" cy="44632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600" b="1" dirty="0"/>
              <a:t>Timeline:</a:t>
            </a:r>
          </a:p>
          <a:p>
            <a:pPr marL="573088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July/August 2026: Database remediation – collection, lexicon, status</a:t>
            </a:r>
          </a:p>
          <a:p>
            <a:pPr marL="573088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Sept. 2026 – May 2027: Complete inventory, re-housing, location data</a:t>
            </a:r>
          </a:p>
          <a:p>
            <a:pPr marL="573088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A20000"/>
                </a:solidFill>
              </a:rPr>
              <a:t>June 2027: Finalizing detailed protocol for new acquisitions</a:t>
            </a:r>
          </a:p>
          <a:p>
            <a:pPr marL="0" indent="-112712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A20000"/>
                </a:solidFill>
              </a:rPr>
              <a:t> </a:t>
            </a:r>
            <a:r>
              <a:rPr lang="en-US" sz="2600" b="1" dirty="0"/>
              <a:t>Cost (professional labor, archival materials):</a:t>
            </a:r>
          </a:p>
          <a:p>
            <a:pPr marL="234950" lvl="1" indent="0">
              <a:spcBef>
                <a:spcPts val="600"/>
              </a:spcBef>
              <a:buNone/>
            </a:pPr>
            <a:endParaRPr lang="en-US" sz="2000" b="1" dirty="0">
              <a:solidFill>
                <a:srgbClr val="A2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1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D2E4C1-7D30-5A9E-3A8F-BDD92510A149}"/>
              </a:ext>
            </a:extLst>
          </p:cNvPr>
          <p:cNvGrpSpPr/>
          <p:nvPr/>
        </p:nvGrpSpPr>
        <p:grpSpPr>
          <a:xfrm>
            <a:off x="6034066" y="104247"/>
            <a:ext cx="3582925" cy="1362526"/>
            <a:chOff x="1387929" y="212272"/>
            <a:chExt cx="12224657" cy="483597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D487DAA-DCC4-D002-3751-31D4EAB36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5" b="30136"/>
            <a:stretch>
              <a:fillRect/>
            </a:stretch>
          </p:blipFill>
          <p:spPr bwMode="auto">
            <a:xfrm>
              <a:off x="1420586" y="669472"/>
              <a:ext cx="8764600" cy="326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7E04DA-3E50-EAF0-A3D2-6A1B10B979DC}"/>
                </a:ext>
              </a:extLst>
            </p:cNvPr>
            <p:cNvSpPr/>
            <p:nvPr/>
          </p:nvSpPr>
          <p:spPr>
            <a:xfrm>
              <a:off x="3001736" y="232682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60300F-1F4B-A089-764F-EF38F15A480B}"/>
                </a:ext>
              </a:extLst>
            </p:cNvPr>
            <p:cNvSpPr/>
            <p:nvPr/>
          </p:nvSpPr>
          <p:spPr>
            <a:xfrm>
              <a:off x="7723414" y="391749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6D6644-733A-8290-3305-C29333E6746B}"/>
                </a:ext>
              </a:extLst>
            </p:cNvPr>
            <p:cNvSpPr/>
            <p:nvPr/>
          </p:nvSpPr>
          <p:spPr>
            <a:xfrm>
              <a:off x="6106886" y="4867276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042BD1-F8C8-F0DF-6509-ED547F3E140A}"/>
                </a:ext>
              </a:extLst>
            </p:cNvPr>
            <p:cNvSpPr/>
            <p:nvPr/>
          </p:nvSpPr>
          <p:spPr>
            <a:xfrm>
              <a:off x="1387929" y="3673922"/>
              <a:ext cx="6727379" cy="519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EB7121FA-D841-E141-43A3-ABDF3081E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212272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C8167D8-D5CD-CA93-F7CA-8089C5886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6" y="669472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62D2CC-8322-DBEB-EB3E-933EADAD2C64}"/>
                </a:ext>
              </a:extLst>
            </p:cNvPr>
            <p:cNvSpPr/>
            <p:nvPr/>
          </p:nvSpPr>
          <p:spPr>
            <a:xfrm>
              <a:off x="8316682" y="3841292"/>
              <a:ext cx="1285875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DAC6AD-A6D9-D037-2005-64EBF38FF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63063"/>
              </p:ext>
            </p:extLst>
          </p:nvPr>
        </p:nvGraphicFramePr>
        <p:xfrm>
          <a:off x="1016003" y="4112496"/>
          <a:ext cx="7241309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691">
                  <a:extLst>
                    <a:ext uri="{9D8B030D-6E8A-4147-A177-3AD203B41FA5}">
                      <a16:colId xmlns:a16="http://schemas.microsoft.com/office/drawing/2014/main" val="1760080054"/>
                    </a:ext>
                  </a:extLst>
                </a:gridCol>
                <a:gridCol w="2290618">
                  <a:extLst>
                    <a:ext uri="{9D8B030D-6E8A-4147-A177-3AD203B41FA5}">
                      <a16:colId xmlns:a16="http://schemas.microsoft.com/office/drawing/2014/main" val="126112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3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Database remediation, etc.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   5,200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07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Complete current inventory, prepare for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40,150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6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Create, train on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5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Re-housing of new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/>
                        <a:t>3,650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6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$ 50,000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51844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EAC46-B7DF-747E-B241-A1065CFA70CA}"/>
              </a:ext>
            </a:extLst>
          </p:cNvPr>
          <p:cNvCxnSpPr/>
          <p:nvPr/>
        </p:nvCxnSpPr>
        <p:spPr>
          <a:xfrm>
            <a:off x="7427419" y="6020656"/>
            <a:ext cx="740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9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410</Words>
  <Application>Microsoft Office PowerPoint</Application>
  <PresentationFormat>On-screen Show (4:3)</PresentationFormat>
  <Paragraphs>72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  Continuing the Historic Collections Archive Project At The CHO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Orleans Historical Society Annual Meeting of Members Wednesday December 12, 2018</dc:title>
  <dc:creator>Kathleen's Air</dc:creator>
  <cp:lastModifiedBy>Jay Stradal</cp:lastModifiedBy>
  <cp:revision>330</cp:revision>
  <cp:lastPrinted>2022-01-19T15:30:11Z</cp:lastPrinted>
  <dcterms:created xsi:type="dcterms:W3CDTF">2018-12-02T14:27:08Z</dcterms:created>
  <dcterms:modified xsi:type="dcterms:W3CDTF">2025-12-11T16:54:23Z</dcterms:modified>
</cp:coreProperties>
</file>